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5.xml" ContentType="application/vnd.openxmlformats-officedocument.drawingml.chartshape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6.xml" ContentType="application/vnd.openxmlformats-officedocument.drawingml.chartshapes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7.xml" ContentType="application/vnd.openxmlformats-officedocument.drawingml.chartshapes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8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72" r:id="rId4"/>
    <p:sldId id="264" r:id="rId5"/>
    <p:sldId id="268" r:id="rId6"/>
    <p:sldId id="273" r:id="rId7"/>
    <p:sldId id="265" r:id="rId8"/>
    <p:sldId id="269" r:id="rId9"/>
    <p:sldId id="274" r:id="rId10"/>
    <p:sldId id="275" r:id="rId11"/>
    <p:sldId id="267" r:id="rId12"/>
    <p:sldId id="266" r:id="rId13"/>
    <p:sldId id="276" r:id="rId14"/>
    <p:sldId id="270" r:id="rId15"/>
    <p:sldId id="271" r:id="rId16"/>
    <p:sldId id="277" r:id="rId17"/>
    <p:sldId id="261" r:id="rId18"/>
    <p:sldId id="263" r:id="rId19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Segoe UI" panose="020B0502040204020203" pitchFamily="34" charset="0"/>
      <p:regular r:id="rId26"/>
      <p:bold r:id="rId27"/>
      <p:italic r:id="rId28"/>
      <p:boldItalic r:id="rId29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chartUserShapes" Target="../drawings/drawing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914</c:v>
                </c:pt>
                <c:pt idx="1">
                  <c:v>1620.8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504</c:v>
                </c:pt>
                <c:pt idx="1">
                  <c:v>750.6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206.1</c:v>
                </c:pt>
                <c:pt idx="1">
                  <c:v>463.5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863.7</c:v>
                </c:pt>
                <c:pt idx="1">
                  <c:v>1402.2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427.4</c:v>
                </c:pt>
                <c:pt idx="1">
                  <c:v>659.4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205.6</c:v>
                </c:pt>
                <c:pt idx="1">
                  <c:v>439.7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943</c:v>
                </c:pt>
                <c:pt idx="1">
                  <c:v>1838.2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203</c:v>
                </c:pt>
                <c:pt idx="1">
                  <c:v>469.1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821.4</c:v>
                </c:pt>
                <c:pt idx="1">
                  <c:v>1612.9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420.5</c:v>
                </c:pt>
                <c:pt idx="1">
                  <c:v>786.8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200</c:v>
                </c:pt>
                <c:pt idx="1">
                  <c:v>442.3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2274</c:v>
                </c:pt>
                <c:pt idx="1">
                  <c:v>2872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1976</c:v>
                </c:pt>
                <c:pt idx="1">
                  <c:v>2431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baseline="0" dirty="0"/>
              <a:t>Times in </a:t>
            </a:r>
            <a:r>
              <a:rPr lang="de-DE" baseline="0" dirty="0" err="1"/>
              <a:t>ns</a:t>
            </a:r>
            <a:r>
              <a:rPr lang="de-DE" baseline="0" dirty="0"/>
              <a:t> at bar end, </a:t>
            </a:r>
            <a:r>
              <a:rPr lang="de-DE" baseline="0" dirty="0" err="1"/>
              <a:t>allocated</a:t>
            </a:r>
            <a:r>
              <a:rPr lang="de-DE" baseline="0" dirty="0"/>
              <a:t> </a:t>
            </a:r>
            <a:r>
              <a:rPr lang="de-DE" baseline="0" dirty="0" err="1"/>
              <a:t>bytes</a:t>
            </a:r>
            <a:r>
              <a:rPr lang="de-DE" baseline="0" dirty="0"/>
              <a:t> </a:t>
            </a:r>
            <a:r>
              <a:rPr lang="de-DE" baseline="0" dirty="0" err="1"/>
              <a:t>inside</a:t>
            </a:r>
            <a:r>
              <a:rPr lang="de-DE" baseline="0" dirty="0"/>
              <a:t> </a:t>
            </a:r>
            <a:r>
              <a:rPr lang="de-DE" baseline="0" dirty="0" err="1"/>
              <a:t>bars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1638</c:v>
                </c:pt>
                <c:pt idx="1">
                  <c:v>2055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1505</c:v>
                </c:pt>
                <c:pt idx="1">
                  <c:v>1871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8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media/image1.png>
</file>

<file path=ppt/media/image2.png>
</file>

<file path=ppt/media/image3.jpeg>
</file>

<file path=ppt/media/image4.pn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645687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7491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780298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02932" y="2085343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4377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99771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23859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5670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59220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7247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1579022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906091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ige Legende 6"/>
          <p:cNvSpPr/>
          <p:nvPr userDrawn="1"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/>
          <p:cNvSpPr txBox="1"/>
          <p:nvPr userDrawn="1"/>
        </p:nvSpPr>
        <p:spPr>
          <a:xfrm>
            <a:off x="10224651" y="6059056"/>
            <a:ext cx="11675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Segoe UI" panose="020B0502040204020203" pitchFamily="34" charset="0"/>
                <a:cs typeface="Segoe UI" panose="020B0502040204020203" pitchFamily="34" charset="0"/>
              </a:rPr>
              <a:t>Veranstalter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133" y="6243782"/>
            <a:ext cx="1409083" cy="390440"/>
          </a:xfrm>
          <a:prstGeom prst="rect">
            <a:avLst/>
          </a:prstGeom>
        </p:spPr>
      </p:pic>
      <p:pic>
        <p:nvPicPr>
          <p:cNvPr id="5" name="Grafik 4" descr="Ein Bild, das Anzeige enthält.&#10;&#10;Automatisch generierte Beschreibung">
            <a:extLst>
              <a:ext uri="{FF2B5EF4-FFF2-40B4-BE49-F238E27FC236}">
                <a16:creationId xmlns:a16="http://schemas.microsoft.com/office/drawing/2014/main" id="{8E322F89-BCD4-41EB-83CD-E39FE44D8279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21" y="5953802"/>
            <a:ext cx="1901762" cy="7924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F7BD9B-BBD7-4C94-8E52-76294E927701}"/>
              </a:ext>
            </a:extLst>
          </p:cNvPr>
          <p:cNvSpPr txBox="1"/>
          <p:nvPr userDrawn="1"/>
        </p:nvSpPr>
        <p:spPr>
          <a:xfrm>
            <a:off x="3048000" y="62437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https://github.com/feO2x/ADC2020JsonSerialization</a:t>
            </a:r>
          </a:p>
        </p:txBody>
      </p:sp>
    </p:spTree>
    <p:extLst>
      <p:ext uri="{BB962C8B-B14F-4D97-AF65-F5344CB8AC3E}">
        <p14:creationId xmlns:p14="http://schemas.microsoft.com/office/powerpoint/2010/main" val="1229373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8" y="5965539"/>
            <a:ext cx="768927" cy="768927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1644074" y="3602038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JSON Serialization in ASP.NET Core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3657182" y="5070976"/>
            <a:ext cx="487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Kenny Pflug</a:t>
            </a:r>
          </a:p>
          <a:p>
            <a:pPr algn="ctr"/>
            <a:r>
              <a:rPr lang="de-DE" dirty="0"/>
              <a:t>Senior Software Developer bei </a:t>
            </a:r>
            <a:r>
              <a:rPr lang="de-DE" dirty="0" err="1"/>
              <a:t>Synnotech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10152637" y="226854"/>
            <a:ext cx="1717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[Name des Sprechers]</a:t>
            </a:r>
          </a:p>
        </p:txBody>
      </p:sp>
      <p:sp>
        <p:nvSpPr>
          <p:cNvPr id="16" name="Rechteckige Legende 15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652DCCA-5952-4D25-A150-77F268667F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938" y="1245888"/>
            <a:ext cx="5715798" cy="238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8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3AD8A1-826D-451B-84B7-24D9B8C08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Typischer Objektgraph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396FC91-11B0-4CE9-BF1E-2D322DB2CB7A}"/>
              </a:ext>
            </a:extLst>
          </p:cNvPr>
          <p:cNvGrpSpPr/>
          <p:nvPr/>
        </p:nvGrpSpPr>
        <p:grpSpPr>
          <a:xfrm>
            <a:off x="3334858" y="1025210"/>
            <a:ext cx="5522284" cy="4476750"/>
            <a:chOff x="2643816" y="1025210"/>
            <a:chExt cx="5522284" cy="447675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2A08A10-3431-48D3-9F87-FD3499DABFAB}"/>
                </a:ext>
              </a:extLst>
            </p:cNvPr>
            <p:cNvSpPr/>
            <p:nvPr/>
          </p:nvSpPr>
          <p:spPr>
            <a:xfrm>
              <a:off x="2643816" y="2330450"/>
              <a:ext cx="1790700" cy="1790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600" dirty="0"/>
                <a:t>A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B5059D8-9017-4889-B8F8-90273C231386}"/>
                </a:ext>
              </a:extLst>
            </p:cNvPr>
            <p:cNvSpPr/>
            <p:nvPr/>
          </p:nvSpPr>
          <p:spPr>
            <a:xfrm>
              <a:off x="6375400" y="3711260"/>
              <a:ext cx="1790700" cy="1790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600" dirty="0"/>
                <a:t>B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6FE7189-C40D-4934-88F9-6FF9DB503E23}"/>
                </a:ext>
              </a:extLst>
            </p:cNvPr>
            <p:cNvSpPr/>
            <p:nvPr/>
          </p:nvSpPr>
          <p:spPr>
            <a:xfrm>
              <a:off x="6375400" y="1025210"/>
              <a:ext cx="1790700" cy="1790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600" dirty="0"/>
                <a:t>C</a:t>
              </a: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56717E-804B-48CD-9893-770D868358AC}"/>
              </a:ext>
            </a:extLst>
          </p:cNvPr>
          <p:cNvCxnSpPr>
            <a:cxnSpLocks/>
            <a:stCxn id="6" idx="7"/>
            <a:endCxn id="10" idx="2"/>
          </p:cNvCxnSpPr>
          <p:nvPr/>
        </p:nvCxnSpPr>
        <p:spPr>
          <a:xfrm flipV="1">
            <a:off x="4863316" y="1920560"/>
            <a:ext cx="2203126" cy="6721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6BD84CC-32F5-4471-8820-9472F6FABB3A}"/>
              </a:ext>
            </a:extLst>
          </p:cNvPr>
          <p:cNvCxnSpPr>
            <a:cxnSpLocks/>
            <a:stCxn id="6" idx="5"/>
            <a:endCxn id="8" idx="2"/>
          </p:cNvCxnSpPr>
          <p:nvPr/>
        </p:nvCxnSpPr>
        <p:spPr>
          <a:xfrm>
            <a:off x="4863316" y="3858908"/>
            <a:ext cx="2203126" cy="7477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E3C2516-9379-4ECD-9B00-0DBD32631EB9}"/>
              </a:ext>
            </a:extLst>
          </p:cNvPr>
          <p:cNvCxnSpPr>
            <a:cxnSpLocks/>
            <a:stCxn id="8" idx="0"/>
            <a:endCxn id="10" idx="4"/>
          </p:cNvCxnSpPr>
          <p:nvPr/>
        </p:nvCxnSpPr>
        <p:spPr>
          <a:xfrm flipV="1">
            <a:off x="7961792" y="2815910"/>
            <a:ext cx="0" cy="8953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0638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Preserved Object References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6994473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2320B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3900B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46841CE2-35FA-4E68-A025-CC9DEB729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3B76E327-55A0-45DB-B489-02C9BD0431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8110027C-D3BE-439F-9881-DD06D74593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6DBF24F0-B705-4424-82E2-0E30D0E20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183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Preserved Object References (.NET 5)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4108971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2340B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3910B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DC8337A6-CD5B-4806-96F4-84470562C7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62969736-E205-4294-BB30-17A3A123F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411B46B0-0466-421D-A1BE-E3FF2C83C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B8821442-7EED-4684-BB01-C6341F3B4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912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E58CDA-7D26-4151-86CE-D3219ED48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Serializing Polymorphic Objects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D646B9-2CC9-493A-836B-3990972369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1540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 err="1"/>
              <a:t>Polymorphism</a:t>
            </a:r>
            <a:r>
              <a:rPr lang="de-DE" sz="3600" dirty="0"/>
              <a:t>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8319569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2650B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2950B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783C6C35-B9AF-4883-A2B1-2D6749277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AA7CA96A-BF6B-4069-B758-CCDE75277F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A083963A-8361-4116-8FF9-B7D1AB377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F4444FAF-879A-41BE-A915-E39C87B3C9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957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Polymorphism (.NET 5)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3717438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2650B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2950B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72B77396-F61C-4044-B2A7-CA6D0A2B42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5AF7D044-AE53-46D8-B510-F88A9E5637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00955B68-115B-4F22-83E8-8AA456FCA8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6D8B19A4-F903-4FE8-8BD4-7312B890EA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37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FE45F-1B6B-4ECE-B6C3-958144979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(Polymorphic) Deserialization is vulnerable!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AE2AE-A168-4CD1-837A-3CE7CBE36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sure that the Serializer checks if the type discriminator describes a type in the target hierarchy.</a:t>
            </a:r>
          </a:p>
          <a:p>
            <a:r>
              <a:rPr lang="en-US" dirty="0"/>
              <a:t>Avoid deserializing to type object or dynamic.</a:t>
            </a:r>
          </a:p>
          <a:p>
            <a:r>
              <a:rPr lang="en-US" dirty="0"/>
              <a:t>Make sure that constructors or property setters have no (vulnerable) side effects.</a:t>
            </a:r>
          </a:p>
        </p:txBody>
      </p:sp>
    </p:spTree>
    <p:extLst>
      <p:ext uri="{BB962C8B-B14F-4D97-AF65-F5344CB8AC3E}">
        <p14:creationId xmlns:p14="http://schemas.microsoft.com/office/powerpoint/2010/main" val="3133210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738909" y="748145"/>
            <a:ext cx="641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Überschrift/Headline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766621" y="1487055"/>
            <a:ext cx="436879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Hier kann die Textbeschreibung zu Bild, Grafik oder Diagramm erscheinen.</a:t>
            </a: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de-DE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042" y="1254749"/>
            <a:ext cx="6382303" cy="4256139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10152637" y="226854"/>
            <a:ext cx="1717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[Name des Sprechers]</a:t>
            </a:r>
          </a:p>
        </p:txBody>
      </p:sp>
    </p:spTree>
    <p:extLst>
      <p:ext uri="{BB962C8B-B14F-4D97-AF65-F5344CB8AC3E}">
        <p14:creationId xmlns:p14="http://schemas.microsoft.com/office/powerpoint/2010/main" val="10121539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3461328" y="2604851"/>
            <a:ext cx="5294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72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Vielen Dank!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67683" y="3805180"/>
            <a:ext cx="7056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latin typeface="Segoe UI" panose="020B0502040204020203" pitchFamily="34" charset="0"/>
                <a:cs typeface="Segoe UI" panose="020B0502040204020203" pitchFamily="34" charset="0"/>
              </a:rPr>
              <a:t>Ich freue mich auf Ihr Feedback und Ihre Fragen!</a:t>
            </a:r>
          </a:p>
        </p:txBody>
      </p:sp>
    </p:spTree>
    <p:extLst>
      <p:ext uri="{BB962C8B-B14F-4D97-AF65-F5344CB8AC3E}">
        <p14:creationId xmlns:p14="http://schemas.microsoft.com/office/powerpoint/2010/main" val="1909163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ige Legende 3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1530929" y="688579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JSON Serialization in ASP.NET Core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2095052" y="3447249"/>
            <a:ext cx="79972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The Context: Serialization, JSON, MVC Web APIs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The Serializers: JSON.NET /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System.Text.Json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/ Utf8Json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Features and Benchmarks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4906818" y="2943406"/>
            <a:ext cx="2373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Inhalt</a:t>
            </a: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1026116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5DFD-EBA2-4CF2-A1DB-8260E87FF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Serialization with Mutable Objects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57172-F90B-4BFF-8831-09C13ED783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1276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/>
              <a:t>Mutable Objects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4244982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2792B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</p:spTree>
    <p:extLst>
      <p:ext uri="{BB962C8B-B14F-4D97-AF65-F5344CB8AC3E}">
        <p14:creationId xmlns:p14="http://schemas.microsoft.com/office/powerpoint/2010/main" val="343839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/>
              <a:t>Mutable Objects (.NET 5)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3707378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2792B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</p:spTree>
    <p:extLst>
      <p:ext uri="{BB962C8B-B14F-4D97-AF65-F5344CB8AC3E}">
        <p14:creationId xmlns:p14="http://schemas.microsoft.com/office/powerpoint/2010/main" val="2995412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3BA985-080D-4522-9647-9FE1F9CA1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Serializing Immutable Objects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6155C4-7DF7-4E2E-AA8E-245BF50C31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8674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Immutable Objects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3269221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3192B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DBA696C7-1939-4D1B-BD46-ED16A3884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127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Immutable Objects (.NET 5)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7089815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3192B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392B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</p:spTree>
    <p:extLst>
      <p:ext uri="{BB962C8B-B14F-4D97-AF65-F5344CB8AC3E}">
        <p14:creationId xmlns:p14="http://schemas.microsoft.com/office/powerpoint/2010/main" val="655837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9F4344-2FFB-4C60-9234-D34A2A2C2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Preserving Object References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AACCA8-D822-481A-9B33-9D772C2B9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789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330</Words>
  <Application>Microsoft Office PowerPoint</Application>
  <PresentationFormat>Widescreen</PresentationFormat>
  <Paragraphs>83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Segoe UI</vt:lpstr>
      <vt:lpstr>Arial</vt:lpstr>
      <vt:lpstr>Calibri Light</vt:lpstr>
      <vt:lpstr>Calibri</vt:lpstr>
      <vt:lpstr>Office</vt:lpstr>
      <vt:lpstr>PowerPoint Presentation</vt:lpstr>
      <vt:lpstr>PowerPoint Presentation</vt:lpstr>
      <vt:lpstr>Standard Serialization with Mutable Objects</vt:lpstr>
      <vt:lpstr>Mutable Objects (.NET Core 3.1)</vt:lpstr>
      <vt:lpstr>Mutable Objects (.NET 5)</vt:lpstr>
      <vt:lpstr>Serializing Immutable Objects</vt:lpstr>
      <vt:lpstr>Immutable Objects (.NET Core 3.1)</vt:lpstr>
      <vt:lpstr>Immutable Objects (.NET 5)</vt:lpstr>
      <vt:lpstr>Preserving Object References</vt:lpstr>
      <vt:lpstr>Typischer Objektgraph</vt:lpstr>
      <vt:lpstr>Preserved Object References (.NET Core 3.1)</vt:lpstr>
      <vt:lpstr>Preserved Object References (.NET 5)</vt:lpstr>
      <vt:lpstr>Serializing Polymorphic Objects</vt:lpstr>
      <vt:lpstr>Polymorphism (.NET Core 3.1)</vt:lpstr>
      <vt:lpstr>Polymorphism (.NET 5)</vt:lpstr>
      <vt:lpstr>(Polymorphic) Deserialization is vulnerable!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Elisabeth Meisinger</dc:creator>
  <cp:lastModifiedBy>Kenny Pflug</cp:lastModifiedBy>
  <cp:revision>33</cp:revision>
  <dcterms:created xsi:type="dcterms:W3CDTF">2018-09-26T12:49:19Z</dcterms:created>
  <dcterms:modified xsi:type="dcterms:W3CDTF">2020-10-13T00:58:42Z</dcterms:modified>
</cp:coreProperties>
</file>

<file path=docProps/thumbnail.jpeg>
</file>